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5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882A-C8EA-4088-8CC9-18D263EB3235}" type="datetimeFigureOut">
              <a:rPr lang="en-US" smtClean="0"/>
              <a:t>16.10.2021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2574-6D74-489D-81AB-F2C17CE53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90817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GOOD DEEDS</a:t>
            </a:r>
            <a:br>
              <a:rPr lang="en-US" sz="4000" b="1" dirty="0" smtClean="0">
                <a:solidFill>
                  <a:srgbClr val="92D050"/>
                </a:solidFill>
              </a:rPr>
            </a:br>
            <a:r>
              <a:rPr lang="en-US" sz="4000" b="1" dirty="0" smtClean="0">
                <a:solidFill>
                  <a:srgbClr val="92D050"/>
                </a:solidFill>
              </a:rPr>
              <a:t>DIGITAL ENERGY EFFICENCY DESIGNERS</a:t>
            </a:r>
            <a:br>
              <a:rPr lang="en-US" sz="4000" b="1" dirty="0" smtClean="0">
                <a:solidFill>
                  <a:srgbClr val="92D050"/>
                </a:solidFill>
              </a:rPr>
            </a:b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6553200" cy="1828800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  <a:p>
            <a:r>
              <a:rPr lang="ro-RO" sz="5900" b="1" dirty="0" err="1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Transnational</a:t>
            </a:r>
            <a:r>
              <a:rPr lang="ro-RO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Project </a:t>
            </a:r>
            <a:r>
              <a:rPr lang="ro-RO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Meeting</a:t>
            </a:r>
            <a:r>
              <a:rPr lang="en-US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o-RO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TM#1</a:t>
            </a:r>
            <a:endParaRPr lang="en-US" sz="5900" b="1" dirty="0" smtClean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  <a:p>
            <a:r>
              <a:rPr lang="en-US" sz="5900" b="1" dirty="0" err="1" smtClean="0">
                <a:solidFill>
                  <a:srgbClr val="C00000"/>
                </a:solidFill>
                <a:cs typeface="Calibri"/>
                <a:sym typeface="Calibri"/>
              </a:rPr>
              <a:t>Foligno</a:t>
            </a:r>
            <a:r>
              <a:rPr lang="en-US" sz="5900" b="1" dirty="0" smtClean="0">
                <a:solidFill>
                  <a:srgbClr val="C00000"/>
                </a:solidFill>
                <a:cs typeface="Calibri"/>
                <a:sym typeface="Calibri"/>
              </a:rPr>
              <a:t>, Italy</a:t>
            </a:r>
          </a:p>
          <a:p>
            <a:r>
              <a:rPr lang="en-US" sz="5900" b="1" dirty="0" smtClean="0">
                <a:solidFill>
                  <a:srgbClr val="C00000"/>
                </a:solidFill>
                <a:cs typeface="Calibri"/>
                <a:sym typeface="Calibri"/>
              </a:rPr>
              <a:t>30.09-1.10.2021</a:t>
            </a:r>
            <a:endParaRPr lang="en-US" sz="5900" dirty="0"/>
          </a:p>
        </p:txBody>
      </p:sp>
      <p:pic>
        <p:nvPicPr>
          <p:cNvPr id="5" name="Imagine 4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98704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-20053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0013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532" y="2285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2895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dirty="0" smtClean="0">
                <a:solidFill>
                  <a:srgbClr val="92D050"/>
                </a:solidFill>
              </a:rPr>
              <a:t>Participanți:</a:t>
            </a:r>
          </a:p>
          <a:p>
            <a:endParaRPr lang="ro-RO" b="1" dirty="0">
              <a:solidFill>
                <a:srgbClr val="92D050"/>
              </a:solidFill>
            </a:endParaRPr>
          </a:p>
          <a:p>
            <a:r>
              <a:rPr lang="ro-RO" b="1" dirty="0" smtClean="0">
                <a:solidFill>
                  <a:srgbClr val="92D050"/>
                </a:solidFill>
              </a:rPr>
              <a:t> </a:t>
            </a:r>
            <a:endParaRPr lang="en-US" b="1" dirty="0" smtClean="0">
              <a:solidFill>
                <a:srgbClr val="92D050"/>
              </a:solidFill>
            </a:endParaRPr>
          </a:p>
          <a:p>
            <a:r>
              <a:rPr lang="ro-RO" i="1" dirty="0" smtClean="0"/>
              <a:t>Prof. Lorela Caradan - </a:t>
            </a:r>
            <a:r>
              <a:rPr lang="ro-RO" i="1" dirty="0"/>
              <a:t>Inspector școlar pentru Biologie </a:t>
            </a:r>
            <a:r>
              <a:rPr lang="ro-RO" i="1" dirty="0" smtClean="0"/>
              <a:t>și responsabil activități specifice</a:t>
            </a:r>
          </a:p>
          <a:p>
            <a:endParaRPr lang="ro-RO" i="1" dirty="0" smtClean="0"/>
          </a:p>
          <a:p>
            <a:r>
              <a:rPr lang="ro-RO" i="1" dirty="0" smtClean="0"/>
              <a:t>Ec. Anca Achițenei – Manager financiar </a:t>
            </a:r>
            <a:endParaRPr lang="en-US" b="1" i="1" dirty="0">
              <a:solidFill>
                <a:srgbClr val="92D050"/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465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221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O</a:t>
            </a:r>
            <a:r>
              <a:rPr lang="en-US" sz="2400" b="1" dirty="0" smtClean="0">
                <a:solidFill>
                  <a:srgbClr val="92D050"/>
                </a:solidFill>
              </a:rPr>
              <a:t>BIECTIVUL GENERAL</a:t>
            </a:r>
            <a:r>
              <a:rPr lang="ro-RO" sz="2400" b="1" dirty="0" smtClean="0">
                <a:solidFill>
                  <a:srgbClr val="92D050"/>
                </a:solidFill>
              </a:rPr>
              <a:t> </a:t>
            </a:r>
            <a:r>
              <a:rPr lang="ro-RO" sz="2400" dirty="0"/>
              <a:t>al proiectului este de a </a:t>
            </a:r>
            <a:r>
              <a:rPr lang="ro-RO" sz="2400" b="1" dirty="0"/>
              <a:t>dezvolta și testa o metodologie și o platformă de învățare pentru profesori și </a:t>
            </a:r>
            <a:r>
              <a:rPr lang="en-US" sz="2400" b="1" dirty="0" err="1" smtClean="0"/>
              <a:t>elevi</a:t>
            </a:r>
            <a:r>
              <a:rPr lang="ro-RO" sz="2400" dirty="0" smtClean="0"/>
              <a:t>, </a:t>
            </a:r>
            <a:r>
              <a:rPr lang="ro-RO" sz="2400" dirty="0"/>
              <a:t>având ca scop promovarea unei strategii de creștere continuă și durabilă a </a:t>
            </a:r>
            <a:r>
              <a:rPr lang="ro-RO" sz="2400" dirty="0" smtClean="0"/>
              <a:t>competențe</a:t>
            </a:r>
            <a:r>
              <a:rPr lang="en-US" sz="2400" dirty="0" err="1" smtClean="0"/>
              <a:t>lor</a:t>
            </a:r>
            <a:r>
              <a:rPr lang="ro-RO" sz="2400" dirty="0" smtClean="0"/>
              <a:t> </a:t>
            </a:r>
            <a:r>
              <a:rPr lang="ro-RO" sz="2400" dirty="0"/>
              <a:t>privind eficiența energetică </a:t>
            </a:r>
            <a:r>
              <a:rPr lang="ro-RO" sz="2400" dirty="0" smtClean="0"/>
              <a:t>digitală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7633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416" y="2285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855118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lh3.googleusercontent.com/mI1DqrVNxfv5dOb0MwnLNleW4p_CwYJDDsClywI4-_TCV3y3Rz1wL00X9sSwX-p2xmTI9jCjtG6HqXQPx0QkfoD404TeGzXgCYQfR8L9bGjFJOmK5YCxQPLYJgob4PbpMJLjWKPC4YGQsOAwJOEwZ6GoJUI5QicyiT6aDQgWorrBR8s1kNWhTsSZod5n5Th5RCwNItALT7F-wO46UshwLd-fBpXeaNQURAj8NhO50bOnPiQXlUJxTpNV4MwJynRGrn-BFFn5fTUTvdNS6xRXSpSYmpOI6hzrVwafqIfpo3Sz9_bCDAlXtc7YI6lkEjkMFzJsK1_wkkrgasYlwiijEej6pl4Vw-u_zzQpDLd2xqZ6DI6LhUv_3zw1ReExmJXIg4ZyKNhVR1pcaZF-tgNlv_J3D97j-C23-s3QlMd0xxFcFkogwwx1CA18AlBezlfExTUpH7QIp4M_X_4fJ5NMR6nM9_Upx_eRidfeWZV3xk1mPOAeTf69LlHXrto39fPBt8m1XGoGt1oaYzyyyAJ8iuAnFT_PErRaP-xAwE7etnLNfL8Mtt7JmgX7rU5ph2PinHi_l5kd0d3TVkpbyK4_Ug1lfMhYta0oqt1gMCuuOQu20GAyisK8F08dty-AgxwJCCW5fg03_oQjnFb4tyAuuPWSZpe7cVE3GGhNS6QnyRevSEgKbxCi0msc1eAWwXOJ-ffqZ09i8_RnTgMwpBEl77B_Fw=w1160-h870-no?authuser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555997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O</a:t>
            </a:r>
            <a:r>
              <a:rPr lang="en-US" sz="2400" b="1" dirty="0" smtClean="0">
                <a:solidFill>
                  <a:srgbClr val="92D050"/>
                </a:solidFill>
              </a:rPr>
              <a:t>BIECTIVELE SPECIFICE</a:t>
            </a:r>
            <a:r>
              <a:rPr lang="ro-RO" dirty="0" smtClean="0">
                <a:solidFill>
                  <a:srgbClr val="92D050"/>
                </a:solidFill>
              </a:rPr>
              <a:t>:</a:t>
            </a:r>
            <a:endParaRPr lang="en-US" dirty="0" smtClean="0">
              <a:solidFill>
                <a:srgbClr val="92D050"/>
              </a:solidFill>
            </a:endParaRPr>
          </a:p>
          <a:p>
            <a:pPr algn="just"/>
            <a:r>
              <a:rPr lang="ro-RO" sz="2400" dirty="0" smtClean="0"/>
              <a:t>Crearea </a:t>
            </a:r>
            <a:r>
              <a:rPr lang="ro-RO" sz="2400" b="1" dirty="0" smtClean="0">
                <a:solidFill>
                  <a:srgbClr val="92D050"/>
                </a:solidFill>
              </a:rPr>
              <a:t>unui sistem de management al cunoștințelor </a:t>
            </a:r>
            <a:r>
              <a:rPr lang="en-US" sz="2400" b="1" dirty="0" smtClean="0">
                <a:solidFill>
                  <a:srgbClr val="92D050"/>
                </a:solidFill>
              </a:rPr>
              <a:t>(Knowledge Management System)</a:t>
            </a:r>
            <a:r>
              <a:rPr lang="ro-RO" sz="2400" dirty="0" smtClean="0"/>
              <a:t>pentru a sprijini formarea continuă privind eficiența energetică digitală de la vârsta școlară.</a:t>
            </a: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6FbIXFBTCX47epzbWazbDXKGLUfOMQ_Ss4lWxWuvn0BcdHf6vq8CsWXh2rrL1Q42hSLIoEHTtwrY3sv8mn1ZtV7eScwHtTxUvAuck8gPJ6GL6yZQlgdkbqUaC0PAQ5vQ319GjVkY7nveov_fdfbimJ86lyA9nPta49W7fL3G3D7DsuDqhAr9KDd6XFEk_CU73OWdG4U2KKiKUdYJIlhxGLGzKyZsf-_wIcK-awwQh-LhyXSm2h6aQXl4m_CriA5gK9uFKsCgHYfMTu-n9IPZQmeapbTTDNlN8aVY86whijo_LnRLKpqEDw5RnIlXJ8AttK8LHd5pjXclNzC80ccnR04KCjMmKvpSzwPsIsFHww09ZM2B4OBMNyWlkF8Ju4KOzPbo6zv6Dlfzjn1SjLDc-SucS544RiqxChZO8hruOm9PJ_Jv1fDRJZu0yep0hp-7XsqtYa7ZiHM7C6UWPIVs-5GPJPkaSTBY_KDeZYJlpXRFmpXOQfL4BV6qMJs4nU8crMbkxOdpVYTspM1aJUy1WIGXXBoWaGEUQELWGniURYQSexxaX4Eo2Y8lTIRXpCVfa_8Hk0crOl7Hyua98sGiLNlhaoXJnLeXnw8eRQKmufA0ah3BVit5jd_Jl83CTRNHgi76J7uIcZqU4ANVb7lCzOEco5sQkwoBuvBx8JYl4bh5MT6sXnLkXwy9aNGXaDraA5TZPhaKq4l3kVuc724W1cL3VQ=w1160-h870-no?authuser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2" y="3962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F4NUmwKzv8kp7j6W8toPj-Z1e024Hnz_3kdpcEpbHNLhaG1SEh4xT1yC4uqxRDHY630yA8VWI5qSvXfkjJTRJDYn6-HmrFyESS-2Cc1EBBKx2hdP7PwSowSlXbwlX1Bp0UM9U6296Ley4byUtXzceW0ZzEvUaRzsZml3J-6XhHacoRYKJ5qOHNqpHzap6nxo1KyF4yWoM6zWyoHiFtINsZIU30nhHdsdxa-Q_eikxzjsPuUwekir6b_2H5HwllMu-ki80qbxGSgPU21ISDy_AFZOK-TCEI34qEbHC7I3oKHKiQs8_TD7K2ml9_I2thrmFLmUyNZeIZ4_Zlt2RBRQMajDOOCf3gBg8g5lDQqxoagXXYfQiMVqysnPeclh4vSDA2yg2xJoMJNe9n0iydvuHI6UBQRzE6Ml0X2ulrbmxqb_Io8dgwmVFmgwq1Px10NPw4Hrw23uV_Cva_kJGRxMk9RS8GhYiWkOqE5nBysaQEPSZDsPFCyjJyEeE7gyvJwBwUHhqVV6OHNaEwxzfULMDKxPC0OCH0jWTFKNm25t3tFeRvaA6Z85sFR8IRnmXDuuf49PmBu4ifyyWLZibaCpb-T7slTMEnpAIQMyfH2YAq0vLI6T2yiVnRPI9wUjOacK9USS3o3kD_pAh63jG0Ipem69-91WAd3ZaN_5USHiszabWNFPFJ8WEtINITxxxhRSKZQwxbRuLSyarxxgWk-YbXaVYw=w1160-h870-no?authuser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7358" y="1956593"/>
            <a:ext cx="80772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O</a:t>
            </a:r>
            <a:r>
              <a:rPr lang="en-US" sz="2400" b="1" dirty="0" smtClean="0">
                <a:solidFill>
                  <a:srgbClr val="92D050"/>
                </a:solidFill>
              </a:rPr>
              <a:t>BIECTIVELE SPECIFICE</a:t>
            </a:r>
            <a:r>
              <a:rPr lang="ro-RO" sz="2400" dirty="0" smtClean="0">
                <a:solidFill>
                  <a:srgbClr val="92D050"/>
                </a:solidFill>
              </a:rPr>
              <a:t>:</a:t>
            </a:r>
            <a:endParaRPr lang="en-US" sz="2400" dirty="0" smtClean="0">
              <a:solidFill>
                <a:srgbClr val="92D050"/>
              </a:solidFill>
            </a:endParaRPr>
          </a:p>
          <a:p>
            <a:r>
              <a:rPr lang="ro-RO" sz="2400" dirty="0" smtClean="0"/>
              <a:t>Crearea unui </a:t>
            </a:r>
            <a:r>
              <a:rPr lang="ro-RO" sz="2400" b="1" dirty="0" smtClean="0">
                <a:solidFill>
                  <a:srgbClr val="92D050"/>
                </a:solidFill>
              </a:rPr>
              <a:t>set de instrumente de formare </a:t>
            </a:r>
            <a:r>
              <a:rPr lang="ro-RO" sz="2400" dirty="0" smtClean="0"/>
              <a:t>pentru profesorii VET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vederea</a:t>
            </a:r>
            <a:r>
              <a:rPr lang="ro-RO" sz="2400" dirty="0" smtClean="0"/>
              <a:t> formar</a:t>
            </a:r>
            <a:r>
              <a:rPr lang="en-US" sz="2400" dirty="0" err="1" smtClean="0"/>
              <a:t>ării</a:t>
            </a:r>
            <a:r>
              <a:rPr lang="ro-RO" sz="2400" dirty="0" smtClean="0"/>
              <a:t> </a:t>
            </a:r>
            <a:r>
              <a:rPr lang="ro-RO" sz="2400" dirty="0" err="1" smtClean="0"/>
              <a:t>continu</a:t>
            </a:r>
            <a:r>
              <a:rPr lang="en-US" sz="2400" dirty="0" smtClean="0"/>
              <a:t>e</a:t>
            </a:r>
            <a:r>
              <a:rPr lang="ro-RO" sz="2400" dirty="0" smtClean="0"/>
              <a:t> în domeniul eficienței energetice digitale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797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7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O</a:t>
            </a:r>
            <a:r>
              <a:rPr lang="en-US" sz="2400" b="1" dirty="0" smtClean="0">
                <a:solidFill>
                  <a:srgbClr val="92D050"/>
                </a:solidFill>
              </a:rPr>
              <a:t>BIECTIVELE SPECIFICE</a:t>
            </a:r>
            <a:r>
              <a:rPr lang="ro-RO" sz="2400" dirty="0" smtClean="0">
                <a:solidFill>
                  <a:srgbClr val="92D050"/>
                </a:solidFill>
              </a:rPr>
              <a:t>:</a:t>
            </a:r>
            <a:endParaRPr lang="en-US" sz="2400" dirty="0" smtClean="0">
              <a:solidFill>
                <a:srgbClr val="92D050"/>
              </a:solidFill>
            </a:endParaRPr>
          </a:p>
          <a:p>
            <a:r>
              <a:rPr lang="ro-RO" sz="2400" dirty="0" smtClean="0"/>
              <a:t>Crearea </a:t>
            </a:r>
            <a:r>
              <a:rPr lang="ro-RO" sz="2400" b="1" dirty="0" smtClean="0">
                <a:solidFill>
                  <a:srgbClr val="92D050"/>
                </a:solidFill>
              </a:rPr>
              <a:t>platformei „Online </a:t>
            </a:r>
            <a:r>
              <a:rPr lang="ro-RO" sz="2400" b="1" dirty="0" err="1" smtClean="0">
                <a:solidFill>
                  <a:srgbClr val="92D050"/>
                </a:solidFill>
              </a:rPr>
              <a:t>Good</a:t>
            </a:r>
            <a:r>
              <a:rPr lang="ro-RO" sz="2400" b="1" dirty="0" smtClean="0">
                <a:solidFill>
                  <a:srgbClr val="92D050"/>
                </a:solidFill>
              </a:rPr>
              <a:t> </a:t>
            </a:r>
            <a:r>
              <a:rPr lang="ro-RO" sz="2400" b="1" dirty="0" err="1" smtClean="0">
                <a:solidFill>
                  <a:srgbClr val="92D050"/>
                </a:solidFill>
              </a:rPr>
              <a:t>DEEDs</a:t>
            </a:r>
            <a:r>
              <a:rPr lang="ro-RO" sz="2400" b="1" dirty="0" smtClean="0">
                <a:solidFill>
                  <a:srgbClr val="92D050"/>
                </a:solidFill>
              </a:rPr>
              <a:t>” </a:t>
            </a:r>
            <a:r>
              <a:rPr lang="en-US" sz="2400" b="1" dirty="0" err="1" smtClean="0">
                <a:solidFill>
                  <a:srgbClr val="92D050"/>
                </a:solidFill>
              </a:rPr>
              <a:t>și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utilizarea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acesteia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/>
              <a:t>pentru instruirea legată de eficiența energetică digitală.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810000"/>
            <a:ext cx="4191000" cy="274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062" y="3751377"/>
            <a:ext cx="3589337" cy="26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0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2286000"/>
            <a:ext cx="8153400" cy="422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 dirty="0">
                <a:solidFill>
                  <a:srgbClr val="92D050"/>
                </a:solidFill>
              </a:rPr>
              <a:t>PARTENERI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/>
              <a:t>European Grants International Academy </a:t>
            </a:r>
            <a:r>
              <a:rPr lang="en-US" dirty="0" err="1" smtClean="0"/>
              <a:t>Srl</a:t>
            </a:r>
            <a:r>
              <a:rPr lang="en-US" dirty="0" smtClean="0"/>
              <a:t>, Italy</a:t>
            </a:r>
          </a:p>
          <a:p>
            <a:r>
              <a:rPr lang="en-US" dirty="0" err="1" smtClean="0"/>
              <a:t>Institouto</a:t>
            </a:r>
            <a:r>
              <a:rPr lang="en-US" dirty="0" smtClean="0"/>
              <a:t> </a:t>
            </a:r>
            <a:r>
              <a:rPr lang="en-US" dirty="0" err="1" smtClean="0"/>
              <a:t>Technologias</a:t>
            </a:r>
            <a:r>
              <a:rPr lang="en-US" dirty="0" smtClean="0"/>
              <a:t> </a:t>
            </a:r>
            <a:r>
              <a:rPr lang="en-US" dirty="0" err="1" smtClean="0"/>
              <a:t>Ypologistonkai</a:t>
            </a:r>
            <a:r>
              <a:rPr lang="en-US" dirty="0" smtClean="0"/>
              <a:t> </a:t>
            </a:r>
            <a:r>
              <a:rPr lang="en-US" dirty="0" err="1" smtClean="0"/>
              <a:t>Ekdoseon</a:t>
            </a:r>
            <a:r>
              <a:rPr lang="en-US" dirty="0" smtClean="0"/>
              <a:t> </a:t>
            </a:r>
            <a:r>
              <a:rPr lang="en-US" dirty="0" err="1" smtClean="0"/>
              <a:t>Diofantos</a:t>
            </a:r>
            <a:r>
              <a:rPr lang="en-US" dirty="0" smtClean="0"/>
              <a:t>, Greece</a:t>
            </a:r>
          </a:p>
          <a:p>
            <a:r>
              <a:rPr lang="en-US" dirty="0" err="1" smtClean="0"/>
              <a:t>Associacao</a:t>
            </a:r>
            <a:r>
              <a:rPr lang="en-US" dirty="0" smtClean="0"/>
              <a:t> Portuguesa de </a:t>
            </a:r>
            <a:r>
              <a:rPr lang="en-US" dirty="0" err="1" smtClean="0"/>
              <a:t>Empresasde</a:t>
            </a:r>
            <a:r>
              <a:rPr lang="en-US" dirty="0" smtClean="0"/>
              <a:t> </a:t>
            </a:r>
            <a:r>
              <a:rPr lang="en-US" dirty="0" err="1" smtClean="0"/>
              <a:t>Tecnologias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, Portugal</a:t>
            </a:r>
          </a:p>
          <a:p>
            <a:r>
              <a:rPr lang="en-US" dirty="0" err="1" smtClean="0"/>
              <a:t>Valsts</a:t>
            </a:r>
            <a:r>
              <a:rPr lang="en-US" dirty="0" smtClean="0"/>
              <a:t> </a:t>
            </a:r>
            <a:r>
              <a:rPr lang="en-US" dirty="0" err="1" smtClean="0"/>
              <a:t>Izglitibas</a:t>
            </a:r>
            <a:r>
              <a:rPr lang="en-US" dirty="0" smtClean="0"/>
              <a:t> </a:t>
            </a:r>
            <a:r>
              <a:rPr lang="en-US" dirty="0" err="1" smtClean="0"/>
              <a:t>Satura</a:t>
            </a:r>
            <a:r>
              <a:rPr lang="en-US" dirty="0" smtClean="0"/>
              <a:t> </a:t>
            </a:r>
            <a:r>
              <a:rPr lang="en-US" dirty="0" err="1" smtClean="0"/>
              <a:t>Centrs</a:t>
            </a:r>
            <a:r>
              <a:rPr lang="en-US" dirty="0" smtClean="0"/>
              <a:t>, Latvia</a:t>
            </a:r>
          </a:p>
          <a:p>
            <a:r>
              <a:rPr lang="en-US" dirty="0" err="1" smtClean="0"/>
              <a:t>Kadir</a:t>
            </a:r>
            <a:r>
              <a:rPr lang="en-US" dirty="0" smtClean="0"/>
              <a:t> Has </a:t>
            </a:r>
            <a:r>
              <a:rPr lang="en-US" dirty="0" err="1" smtClean="0"/>
              <a:t>Universitesi</a:t>
            </a:r>
            <a:r>
              <a:rPr lang="en-US" dirty="0" smtClean="0"/>
              <a:t>, Turkey</a:t>
            </a:r>
          </a:p>
          <a:p>
            <a:r>
              <a:rPr lang="en-US" dirty="0" err="1" smtClean="0"/>
              <a:t>Inspectoratul</a:t>
            </a:r>
            <a:r>
              <a:rPr lang="en-US" dirty="0" smtClean="0"/>
              <a:t> </a:t>
            </a:r>
            <a:r>
              <a:rPr lang="en-US" dirty="0" err="1" smtClean="0"/>
              <a:t>Școlar</a:t>
            </a:r>
            <a:r>
              <a:rPr lang="ro-RO" dirty="0" smtClean="0"/>
              <a:t> Județean</a:t>
            </a:r>
            <a:r>
              <a:rPr lang="en-US" dirty="0" smtClean="0"/>
              <a:t> </a:t>
            </a:r>
            <a:r>
              <a:rPr lang="en-US" dirty="0" err="1" smtClean="0"/>
              <a:t>Iași</a:t>
            </a:r>
            <a:r>
              <a:rPr lang="en-US" dirty="0" smtClean="0"/>
              <a:t>, Romania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98909" y="1828800"/>
            <a:ext cx="81534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Etapele proiectului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I. </a:t>
            </a:r>
            <a:r>
              <a:rPr lang="en-US" sz="2400" b="1" dirty="0" err="1" smtClean="0">
                <a:solidFill>
                  <a:srgbClr val="92D050"/>
                </a:solidFill>
              </a:rPr>
              <a:t>În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b="1" dirty="0" smtClean="0">
                <a:solidFill>
                  <a:srgbClr val="92D050"/>
                </a:solidFill>
              </a:rPr>
              <a:t> anul școlar </a:t>
            </a:r>
            <a:r>
              <a:rPr lang="en-US" sz="2400" b="1" dirty="0" smtClean="0">
                <a:solidFill>
                  <a:srgbClr val="92D050"/>
                </a:solidFill>
              </a:rPr>
              <a:t>2021-2022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toți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b="1" dirty="0" smtClean="0">
                <a:solidFill>
                  <a:srgbClr val="92D050"/>
                </a:solidFill>
              </a:rPr>
              <a:t>parteneri</a:t>
            </a:r>
            <a:r>
              <a:rPr lang="en-US" sz="2400" b="1" dirty="0" err="1" smtClean="0">
                <a:solidFill>
                  <a:srgbClr val="92D050"/>
                </a:solidFill>
              </a:rPr>
              <a:t>i</a:t>
            </a:r>
            <a:r>
              <a:rPr lang="ro-RO" sz="2400" b="1" dirty="0" smtClean="0">
                <a:solidFill>
                  <a:srgbClr val="92D050"/>
                </a:solidFill>
              </a:rPr>
              <a:t> trebuie: 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 smtClean="0"/>
              <a:t>realizeze</a:t>
            </a:r>
            <a:r>
              <a:rPr lang="ro-RO" sz="2400" dirty="0" smtClean="0"/>
              <a:t> colecția OER</a:t>
            </a:r>
            <a:r>
              <a:rPr lang="en-US" sz="2400" dirty="0" smtClean="0"/>
              <a:t> (Open Educational Resources )-</a:t>
            </a:r>
            <a:r>
              <a:rPr lang="ro-RO" sz="2400" dirty="0" smtClean="0"/>
              <a:t>Resurse educaționale deschise</a:t>
            </a:r>
            <a:endParaRPr lang="en-US" sz="2400" dirty="0" smtClean="0"/>
          </a:p>
          <a:p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 smtClean="0"/>
              <a:t>selecteze</a:t>
            </a:r>
            <a:r>
              <a:rPr lang="ro-RO" sz="2400" dirty="0" smtClean="0"/>
              <a:t> și </a:t>
            </a:r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 smtClean="0"/>
              <a:t>formeze</a:t>
            </a:r>
            <a:r>
              <a:rPr lang="ro-RO" sz="2400" dirty="0" smtClean="0"/>
              <a:t> </a:t>
            </a:r>
            <a:r>
              <a:rPr lang="en-US" sz="2400" dirty="0" err="1" smtClean="0"/>
              <a:t>căte</a:t>
            </a:r>
            <a:r>
              <a:rPr lang="en-US" sz="2400" dirty="0" smtClean="0"/>
              <a:t> 1</a:t>
            </a:r>
            <a:r>
              <a:rPr lang="ro-RO" sz="2400" dirty="0" smtClean="0"/>
              <a:t>0 profesori VET  </a:t>
            </a:r>
            <a:r>
              <a:rPr lang="en-US" sz="2400" dirty="0" smtClean="0"/>
              <a:t>din 10 </a:t>
            </a:r>
            <a:r>
              <a:rPr lang="ro-RO" sz="2400" dirty="0" smtClean="0"/>
              <a:t>școli</a:t>
            </a:r>
          </a:p>
          <a:p>
            <a:pPr marL="0" indent="0">
              <a:buNone/>
            </a:pPr>
            <a:r>
              <a:rPr lang="ro-RO" sz="2000" i="1" dirty="0" smtClean="0"/>
              <a:t>(2 dintre ei vor participa la un curs de 3 zile în Turcia în luna aprilie 2022)</a:t>
            </a:r>
            <a:endParaRPr lang="en-US" sz="2000" i="1" dirty="0" smtClean="0"/>
          </a:p>
          <a:p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 smtClean="0"/>
              <a:t>găsească</a:t>
            </a:r>
            <a:r>
              <a:rPr lang="en-US" sz="2400" dirty="0" smtClean="0"/>
              <a:t> </a:t>
            </a:r>
            <a:r>
              <a:rPr lang="en-US" sz="2400" dirty="0" err="1" smtClean="0"/>
              <a:t>stakeholderii</a:t>
            </a:r>
            <a:r>
              <a:rPr lang="ro-RO" sz="2400" dirty="0" smtClean="0"/>
              <a:t> local</a:t>
            </a:r>
            <a:r>
              <a:rPr lang="en-US" sz="2400" dirty="0" err="1" smtClean="0"/>
              <a:t>i</a:t>
            </a:r>
            <a:r>
              <a:rPr lang="ro-RO" sz="2400" dirty="0" smtClean="0"/>
              <a:t> care doresc să găzduiască </a:t>
            </a:r>
            <a:r>
              <a:rPr lang="ro-RO" sz="2400" dirty="0" smtClean="0"/>
              <a:t>elevii </a:t>
            </a:r>
            <a:r>
              <a:rPr lang="ro-RO" sz="2400" dirty="0" smtClean="0"/>
              <a:t>în faza de pilotare.</a:t>
            </a:r>
            <a:endParaRPr lang="en-US" sz="24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4762501"/>
            <a:ext cx="2819400" cy="197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3400" y="2745807"/>
            <a:ext cx="8153400" cy="3916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b="1" dirty="0" smtClean="0">
                <a:solidFill>
                  <a:srgbClr val="92D050"/>
                </a:solidFill>
              </a:rPr>
              <a:t>Etapele proiectului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II. </a:t>
            </a:r>
            <a:r>
              <a:rPr lang="en-US" sz="2800" b="1" dirty="0" err="1" smtClean="0">
                <a:solidFill>
                  <a:srgbClr val="92D050"/>
                </a:solidFill>
              </a:rPr>
              <a:t>În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ro-RO" sz="2800" b="1" dirty="0" smtClean="0">
                <a:solidFill>
                  <a:srgbClr val="92D050"/>
                </a:solidFill>
              </a:rPr>
              <a:t> anul școlar </a:t>
            </a:r>
            <a:r>
              <a:rPr lang="en-US" sz="2800" b="1" dirty="0" smtClean="0">
                <a:solidFill>
                  <a:srgbClr val="92D050"/>
                </a:solidFill>
              </a:rPr>
              <a:t>2022-2023 </a:t>
            </a:r>
            <a:r>
              <a:rPr lang="en-US" sz="2800" b="1" dirty="0" err="1" smtClean="0">
                <a:solidFill>
                  <a:srgbClr val="92D050"/>
                </a:solidFill>
              </a:rPr>
              <a:t>toți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ro-RO" sz="2800" b="1" dirty="0" smtClean="0">
                <a:solidFill>
                  <a:srgbClr val="92D050"/>
                </a:solidFill>
              </a:rPr>
              <a:t>parteneri</a:t>
            </a:r>
            <a:r>
              <a:rPr lang="en-US" sz="2800" b="1" dirty="0" err="1" smtClean="0">
                <a:solidFill>
                  <a:srgbClr val="92D050"/>
                </a:solidFill>
              </a:rPr>
              <a:t>i</a:t>
            </a:r>
            <a:r>
              <a:rPr lang="ro-RO" sz="2800" b="1" dirty="0" smtClean="0">
                <a:solidFill>
                  <a:srgbClr val="92D050"/>
                </a:solidFill>
              </a:rPr>
              <a:t> trebuie: 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formeze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implice</a:t>
            </a:r>
            <a:r>
              <a:rPr lang="en-US" sz="2800" dirty="0" smtClean="0"/>
              <a:t> </a:t>
            </a:r>
            <a:r>
              <a:rPr lang="ro-RO" sz="2800" dirty="0" smtClean="0"/>
              <a:t>20 de elevi</a:t>
            </a:r>
            <a:r>
              <a:rPr lang="en-US" sz="2800" dirty="0" smtClean="0"/>
              <a:t>/</a:t>
            </a:r>
            <a:r>
              <a:rPr lang="ro-RO" sz="2800" dirty="0" smtClean="0"/>
              <a:t>pe</a:t>
            </a:r>
            <a:r>
              <a:rPr lang="en-US" sz="2800" dirty="0" smtClean="0"/>
              <a:t>r</a:t>
            </a:r>
            <a:r>
              <a:rPr lang="ro-RO" sz="2800" dirty="0" smtClean="0"/>
              <a:t> profesor</a:t>
            </a:r>
            <a:r>
              <a:rPr lang="en-US" sz="2800" dirty="0" smtClean="0"/>
              <a:t>-1200elevi/per </a:t>
            </a:r>
            <a:r>
              <a:rPr lang="en-US" sz="2800" dirty="0" err="1" smtClean="0"/>
              <a:t>proiect</a:t>
            </a:r>
            <a:r>
              <a:rPr lang="ro-RO" sz="2800" dirty="0" smtClean="0"/>
              <a:t>;</a:t>
            </a:r>
            <a:endParaRPr lang="en-US" sz="2800" dirty="0"/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realizeze</a:t>
            </a:r>
            <a:r>
              <a:rPr lang="ro-RO" sz="2800" dirty="0" smtClean="0"/>
              <a:t> șase ediții naționale ale </a:t>
            </a:r>
            <a:r>
              <a:rPr lang="en-US" sz="2800" dirty="0" smtClean="0"/>
              <a:t>GD Challenge (</a:t>
            </a:r>
            <a:r>
              <a:rPr lang="en-US" sz="2800" dirty="0" err="1" smtClean="0"/>
              <a:t>Concursului</a:t>
            </a:r>
            <a:r>
              <a:rPr lang="en-US" sz="2800" dirty="0" smtClean="0"/>
              <a:t> GOOD DEEDS)</a:t>
            </a:r>
            <a:r>
              <a:rPr lang="ro-RO" sz="2800" dirty="0" smtClean="0"/>
              <a:t>, </a:t>
            </a:r>
            <a:r>
              <a:rPr lang="en-US" sz="2800" dirty="0" err="1" smtClean="0"/>
              <a:t>acesta</a:t>
            </a:r>
            <a:r>
              <a:rPr lang="en-US" sz="2800" dirty="0" smtClean="0"/>
              <a:t> </a:t>
            </a:r>
            <a:r>
              <a:rPr lang="ro-RO" sz="2800" dirty="0" smtClean="0"/>
              <a:t>fiind stimulentul pentru </a:t>
            </a:r>
            <a:r>
              <a:rPr lang="en-US" sz="2800" dirty="0" smtClean="0"/>
              <a:t>care </a:t>
            </a:r>
            <a:r>
              <a:rPr lang="en-US" sz="2800" dirty="0" err="1" smtClean="0"/>
              <a:t>elevii</a:t>
            </a:r>
            <a:r>
              <a:rPr lang="ro-RO" sz="2800" dirty="0" smtClean="0"/>
              <a:t> </a:t>
            </a:r>
            <a:r>
              <a:rPr lang="en-US" sz="2800" dirty="0" smtClean="0"/>
              <a:t>se </a:t>
            </a:r>
            <a:r>
              <a:rPr lang="en-US" sz="2800" dirty="0" err="1" smtClean="0"/>
              <a:t>vor</a:t>
            </a:r>
            <a:r>
              <a:rPr lang="en-US" sz="2800" dirty="0" smtClean="0"/>
              <a:t> </a:t>
            </a:r>
            <a:r>
              <a:rPr lang="en-US" sz="2800" dirty="0" err="1" smtClean="0"/>
              <a:t>implica</a:t>
            </a:r>
            <a:r>
              <a:rPr lang="en-US" sz="2800" dirty="0" smtClean="0"/>
              <a:t> </a:t>
            </a:r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err="1" smtClean="0"/>
              <a:t>proiect</a:t>
            </a:r>
            <a:r>
              <a:rPr lang="ro-RO" sz="2800" dirty="0" smtClean="0"/>
              <a:t>; </a:t>
            </a:r>
            <a:endParaRPr lang="en-US" sz="2800" dirty="0" smtClean="0"/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realizeze</a:t>
            </a:r>
            <a:r>
              <a:rPr lang="ro-RO" sz="2800" dirty="0" smtClean="0"/>
              <a:t> prima ediție europeană a</a:t>
            </a:r>
            <a:r>
              <a:rPr lang="en-US" sz="2800" dirty="0" smtClean="0"/>
              <a:t> GD Challenge</a:t>
            </a:r>
            <a:r>
              <a:rPr lang="ro-RO" sz="2800" dirty="0" smtClean="0"/>
              <a:t>;</a:t>
            </a:r>
            <a:endParaRPr lang="en-US" sz="2800" dirty="0" smtClean="0"/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realizeze</a:t>
            </a:r>
            <a:r>
              <a:rPr lang="en-US" sz="2800" dirty="0" smtClean="0"/>
              <a:t> </a:t>
            </a:r>
            <a:r>
              <a:rPr lang="ro-RO" sz="2800" dirty="0" smtClean="0"/>
              <a:t>prima actualizare a colecției OER. 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0013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1234942"/>
            <a:ext cx="279721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0013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532" y="2285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56348"/>
            <a:ext cx="2839508" cy="21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124826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158827"/>
            <a:ext cx="1773364" cy="23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152900"/>
            <a:ext cx="3244516" cy="2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tăText 5"/>
          <p:cNvSpPr txBox="1"/>
          <p:nvPr/>
        </p:nvSpPr>
        <p:spPr>
          <a:xfrm>
            <a:off x="3581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FOLIGNO-2021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4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335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Temă Office</vt:lpstr>
      <vt:lpstr>GOOD DEEDS DIGITAL ENERGY EFFICENCY DESIGNERS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DEEDS DIGITAL ENERGY EFFICENCY DESIGNERS</dc:title>
  <dc:creator>Lorela</dc:creator>
  <cp:lastModifiedBy>gabi</cp:lastModifiedBy>
  <cp:revision>23</cp:revision>
  <dcterms:created xsi:type="dcterms:W3CDTF">2021-10-16T07:29:18Z</dcterms:created>
  <dcterms:modified xsi:type="dcterms:W3CDTF">2021-10-16T10:15:50Z</dcterms:modified>
</cp:coreProperties>
</file>